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5DEF-08E7-5AA3-7C2B-DF93E6B5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B94977-28B5-5927-6E89-421543114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4A574-BC50-70CA-3249-6FCD4CB9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2D0D3-1004-2CBF-C27D-23AE118E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11462-02EF-0619-82E9-280D87AD8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205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7CD-7840-4229-9703-D38C2944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615BA-9196-5686-5307-324F5CC24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1FEF4-A27F-7227-B3BA-B19487A6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16C49-8418-A0D2-6879-6E6D155F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ACF22-1F1A-5C16-47A5-219395EE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833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B3590-91FD-FFA5-8CCF-515F63402A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F24C5-D613-519B-27BF-9E888A2CF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2796D-CCB8-70DA-2290-3674673D9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4421-E37F-2E57-E5F2-F10521D5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15774-EC7A-9FD7-BB1F-F21FF54F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333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C78A-54B0-2152-FB43-0DCEBC73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74CF2-793F-F3DD-FB03-0C9CAC326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9FD49-6CBE-1F5B-BB8D-830D594D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2E5DD-8066-0A20-073F-9AFD83C7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4E083-68B3-05A4-7A5F-2906B862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9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EC59A-35B6-D458-B42B-0696830FD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BD70C-BB8F-F0C6-44BE-4E9826135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9CB04-ED32-76C3-3C18-3DC02B46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3FA-54F1-4BEC-9255-248DD575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1351F-0E07-493A-EFD8-B2F71A65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171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56277-5ABE-6E1D-E69F-B1633FEBB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8ADED-03D1-737B-3C88-B878A8B3D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638A4-A5A4-4851-F131-43AEEABFB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02DCE-1C13-AA10-D690-C995D60F0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F8347-805B-D0A6-6162-5B37F94A3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104BB-5F53-E83C-D31C-2D641664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096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60313-0AE6-D318-98E1-E37ADC2C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66F92-A9A7-E5CD-816C-4CE363EB2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3480A-BA06-E763-6BEC-4DE6F1899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6F6334-D489-5306-55A1-621F74FD7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3F11CC-78BE-4E49-FB60-B725B8721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4D8EBD-0573-0B46-A68A-42FEC4A3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DA53B-D39A-7D51-868C-0182901E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918250-9FB6-4F43-B7CE-A772ADD7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9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8D7A-FEBF-A241-CA9A-F5BDB583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F0288-0481-5729-D18E-4957A1CD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F4231-D99B-7142-F1B5-CFA0CA5E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7638A-745E-B626-1E1D-AE182AA86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398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6A73A-A615-432A-7AB0-27ABC2EC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62E35-CD68-7381-1CE5-2EBD76AF8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B1C51-313B-FD4F-8FF6-5652EA5E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057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034C-2F5E-CDD8-10A3-FDA62A54E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41BEA-58EA-406B-86C6-725DEC325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A9E957-0BDD-A47F-C123-0465D91F5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A7A41-4524-FC27-9E05-128CFBB9F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F54E2-343F-5C0F-C586-96CA43FE4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720CB-2486-DE22-F015-19C4A38EF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76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01F0C-47AE-BE23-B1A6-1A6FA7C1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9C86D-0D21-E43B-338A-EBD2C9774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BE0BE-FB00-7AD1-1159-C3CE6C81BF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9C564-5028-8724-87CD-A62AA81D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797D0C-53BF-4445-132D-ED724645F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356C7-D913-0905-94E5-8350B5C6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04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3392A-15E9-7605-3279-64358818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B17B8-459A-37C8-8C16-746A26F67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DC3FB-2977-7A04-8FFB-2F30EB21C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A157-B324-4FA8-A13D-A47D42DC2C01}" type="datetimeFigureOut">
              <a:rPr lang="en-IN" smtClean="0"/>
              <a:t>10-07-2023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BB6D5-4EE4-A4F0-97B4-D85597503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BCDEE-B25F-F8C7-C245-C47CF86CB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4334-8011-4D02-90C2-014144200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801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csdiscussion.net/sales/baumols-sales-maximisation-hypothesis-firm-economics/25586" TargetMode="External"/><Relationship Id="rId2" Type="http://schemas.openxmlformats.org/officeDocument/2006/relationships/hyperlink" Target="https://www.yourarticlelibrary.com/economics/baumols-sales-or-revenue-maximisation-theory-assumptions-explanation-and-criticisms/2898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07BCADF-5818-9ABB-5769-86CB0A20038D}"/>
              </a:ext>
            </a:extLst>
          </p:cNvPr>
          <p:cNvSpPr txBox="1"/>
          <p:nvPr/>
        </p:nvSpPr>
        <p:spPr>
          <a:xfrm>
            <a:off x="1664414" y="2421961"/>
            <a:ext cx="90104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TOPIC – 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 MAXIMIZATION HYPOTHESIS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THIRD	SEMESTER-6    SESSION -2019-2020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C9C5B8-9DD6-01AD-87FA-04771E31A56F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ECONOMICS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31BF2E-5258-DA6A-05FE-A475A1799FDC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7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F422D13D-EA4E-39AF-39D5-448AF4D66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49C6CB-B490-C587-5F56-22F7F846AC06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20/05/2020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DFA794-E099-DCF8-CA6E-1930F0A047E8}"/>
              </a:ext>
            </a:extLst>
          </p:cNvPr>
          <p:cNvSpPr txBox="1"/>
          <p:nvPr/>
        </p:nvSpPr>
        <p:spPr>
          <a:xfrm>
            <a:off x="3811713" y="1712112"/>
            <a:ext cx="6924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B.COM. (HONOURS)</a:t>
            </a:r>
          </a:p>
        </p:txBody>
      </p:sp>
    </p:spTree>
    <p:extLst>
      <p:ext uri="{BB962C8B-B14F-4D97-AF65-F5344CB8AC3E}">
        <p14:creationId xmlns:p14="http://schemas.microsoft.com/office/powerpoint/2010/main" val="344776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3CCA40-5934-C406-A49A-A1CBBE09DA6D}"/>
              </a:ext>
            </a:extLst>
          </p:cNvPr>
          <p:cNvSpPr txBox="1"/>
          <p:nvPr/>
        </p:nvSpPr>
        <p:spPr>
          <a:xfrm>
            <a:off x="2504324" y="539864"/>
            <a:ext cx="80883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8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Baumol’s Sales Maximisation Hypothesis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A13E8-5601-54AD-03D3-A676C22F053E}"/>
              </a:ext>
            </a:extLst>
          </p:cNvPr>
          <p:cNvSpPr txBox="1"/>
          <p:nvPr/>
        </p:nvSpPr>
        <p:spPr>
          <a:xfrm>
            <a:off x="205483" y="1362199"/>
            <a:ext cx="115173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W.J. Baumol considers a model where the firm adopts an alter­native objective rather than profit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maximisation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—the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maximisation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of the value of its sales (total revenue) subject to the constraint that the firm’s profits should not fall below a mini­mum acceptable level.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1B6246-87DA-2709-5415-F25A2C9A447F}"/>
              </a:ext>
            </a:extLst>
          </p:cNvPr>
          <p:cNvSpPr txBox="1"/>
          <p:nvPr/>
        </p:nvSpPr>
        <p:spPr>
          <a:xfrm>
            <a:off x="318499" y="2631080"/>
            <a:ext cx="114043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Now, total revenue is maximum where marginal revenue = 0, i.e., elasticity of demand = 1.</a:t>
            </a:r>
          </a:p>
          <a:p>
            <a:pPr algn="just"/>
            <a:endParaRPr lang="en-US" b="0" i="0" dirty="0">
              <a:solidFill>
                <a:srgbClr val="424142"/>
              </a:solidFill>
              <a:effectLst/>
              <a:latin typeface="Georgia" panose="02040502050405020303" pitchFamily="18" charset="0"/>
            </a:endParaRPr>
          </a:p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We know that if Ep &gt; 1 TR increases, if price falls and MR is positive. If Ep = 1 TR is constant whether price rises or falls and MR=0. Finally, if Ep &lt; 1 TR falls when price falls and MR is negative.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8C984C-5266-14CB-885E-93337C7CD892}"/>
              </a:ext>
            </a:extLst>
          </p:cNvPr>
          <p:cNvSpPr txBox="1"/>
          <p:nvPr/>
        </p:nvSpPr>
        <p:spPr>
          <a:xfrm>
            <a:off x="398123" y="4429640"/>
            <a:ext cx="113246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According to Baumol if at the revenue-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maximising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output the firm earns enough or more than enough profits to keep its stockholders satisfied then it will want to produce the sales-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maximising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quantity. But, if at this output profits are too low, the firm’s output must be changed to a level which satisfies the profit </a:t>
            </a:r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re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quirement, though it fails to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maximise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sales.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634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205574-BA6E-00BF-CEB6-D3F9A619952F}"/>
              </a:ext>
            </a:extLst>
          </p:cNvPr>
          <p:cNvSpPr txBox="1"/>
          <p:nvPr/>
        </p:nvSpPr>
        <p:spPr>
          <a:xfrm>
            <a:off x="739739" y="626724"/>
            <a:ext cx="621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/>
              <a:t>Assumptions of Baumol’s Sales Maximisation Hypothesis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360E0E-A674-47E3-D28C-5C03BCBC0042}"/>
              </a:ext>
            </a:extLst>
          </p:cNvPr>
          <p:cNvSpPr txBox="1"/>
          <p:nvPr/>
        </p:nvSpPr>
        <p:spPr>
          <a:xfrm>
            <a:off x="624155" y="1408231"/>
            <a:ext cx="109342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eriod"/>
            </a:pPr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There is a single period time horizon of the firm.</a:t>
            </a:r>
          </a:p>
          <a:p>
            <a:pPr algn="just" fontAlgn="base"/>
            <a:endParaRPr lang="en-US" b="0" dirty="0">
              <a:solidFill>
                <a:srgbClr val="424142"/>
              </a:solidFill>
              <a:effectLst/>
              <a:latin typeface="Georgia" panose="02040502050405020303" pitchFamily="18" charset="0"/>
            </a:endParaRPr>
          </a:p>
          <a:p>
            <a:pPr algn="just" fontAlgn="base"/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2. The firm aims at </a:t>
            </a:r>
            <a:r>
              <a:rPr lang="en-US" b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maximising</a:t>
            </a:r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its total sales revenue in the long run subject to a profit constraint.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2F8230-3121-997B-297C-A8AC7F4176A8}"/>
              </a:ext>
            </a:extLst>
          </p:cNvPr>
          <p:cNvSpPr txBox="1"/>
          <p:nvPr/>
        </p:nvSpPr>
        <p:spPr>
          <a:xfrm>
            <a:off x="624155" y="2712958"/>
            <a:ext cx="102150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3. The firm’s minimum profit constraint is set competitively in terms of the current market value of its shares.</a:t>
            </a:r>
          </a:p>
          <a:p>
            <a:pPr algn="just" fontAlgn="base"/>
            <a:endParaRPr lang="en-US" b="0" dirty="0">
              <a:solidFill>
                <a:srgbClr val="424142"/>
              </a:solidFill>
              <a:effectLst/>
              <a:latin typeface="Georgia" panose="02040502050405020303" pitchFamily="18" charset="0"/>
            </a:endParaRPr>
          </a:p>
          <a:p>
            <a:pPr algn="just" fontAlgn="base"/>
            <a:r>
              <a:rPr lang="en-US" b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4. The firm is oligopolistic whose cost curves are U-shaped and the demand curve is downward sloping. Its total cost and revenue curves are also of the conventional type.</a:t>
            </a:r>
          </a:p>
        </p:txBody>
      </p:sp>
    </p:spTree>
    <p:extLst>
      <p:ext uri="{BB962C8B-B14F-4D97-AF65-F5344CB8AC3E}">
        <p14:creationId xmlns:p14="http://schemas.microsoft.com/office/powerpoint/2010/main" val="151562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C6E63C-F18F-F857-BF38-592C5452EFE4}"/>
              </a:ext>
            </a:extLst>
          </p:cNvPr>
          <p:cNvSpPr txBox="1"/>
          <p:nvPr/>
        </p:nvSpPr>
        <p:spPr>
          <a:xfrm>
            <a:off x="572784" y="586298"/>
            <a:ext cx="109548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In Baumol’s model 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two possible equilibria may emerge: one in which the profit con­straint does not stand as an effective barrier to sales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maximisation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and one in which it does.</a:t>
            </a: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615D3E-29FA-C728-497E-5B7ADDCF6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47" y="1614877"/>
            <a:ext cx="5426370" cy="477868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498125C-002B-A242-520E-6DA43AD0E2BC}"/>
              </a:ext>
            </a:extLst>
          </p:cNvPr>
          <p:cNvSpPr txBox="1"/>
          <p:nvPr/>
        </p:nvSpPr>
        <p:spPr>
          <a:xfrm>
            <a:off x="5617395" y="1951672"/>
            <a:ext cx="60977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The profit and sales-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maximising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outputs are, respectively,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OQ</a:t>
            </a:r>
            <a:r>
              <a:rPr lang="en-US" b="0" i="0" baseline="-2500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p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 and OQ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s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. Now if, for example, the minimum profit level to be maintained by the plant is OP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1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then the sales-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maximising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output OQ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s 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will provide plenty of profit and that is the amount it will pay the sales maximiser to produce.</a:t>
            </a:r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676C82-3B93-FEE8-9709-ECC9B8CE9835}"/>
              </a:ext>
            </a:extLst>
          </p:cNvPr>
          <p:cNvSpPr txBox="1"/>
          <p:nvPr/>
        </p:nvSpPr>
        <p:spPr>
          <a:xfrm>
            <a:off x="5570306" y="4004217"/>
            <a:ext cx="60977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But, if the required profit binding on the producer is producer’s is OP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2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out­put OQ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s</a:t>
            </a:r>
            <a:r>
              <a:rPr lang="en-US" baseline="-25000" dirty="0">
                <a:solidFill>
                  <a:srgbClr val="424142"/>
                </a:solidFill>
                <a:latin typeface="Georgia" panose="02040502050405020303" pitchFamily="18" charset="0"/>
              </a:rPr>
              <a:t>  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which yields insufficient profit</a:t>
            </a:r>
            <a:r>
              <a:rPr lang="en-US" dirty="0">
                <a:solidFill>
                  <a:srgbClr val="424142"/>
                </a:solidFill>
                <a:latin typeface="Georgia" panose="02040502050405020303" pitchFamily="18" charset="0"/>
              </a:rPr>
              <a:t> is not produced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. Instead, his output will be reduced to the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OQ</a:t>
            </a:r>
            <a:r>
              <a:rPr lang="en-US" b="0" i="0" baseline="-2500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c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level which is just compat­ible with the profit con­straint OP</a:t>
            </a:r>
            <a:r>
              <a:rPr lang="en-US" sz="1600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2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527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78A43C-12E7-7B32-CBF1-6477F9CC5711}"/>
              </a:ext>
            </a:extLst>
          </p:cNvPr>
          <p:cNvSpPr txBox="1"/>
          <p:nvPr/>
        </p:nvSpPr>
        <p:spPr>
          <a:xfrm>
            <a:off x="501721" y="684912"/>
            <a:ext cx="111885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The profit-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maximising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 output,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OQ</a:t>
            </a:r>
            <a:r>
              <a:rPr lang="en-US" b="0" i="0" baseline="-2500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p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will usually be smaller than the output level which yields either type of sales maximum, OQ</a:t>
            </a:r>
            <a:r>
              <a:rPr lang="en-US" b="0" i="0" baseline="-2500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s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, or </a:t>
            </a:r>
            <a:r>
              <a:rPr lang="en-US" b="0" i="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OQ</a:t>
            </a:r>
            <a:r>
              <a:rPr lang="en-US" b="0" i="0" baseline="-25000" dirty="0" err="1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c</a:t>
            </a:r>
            <a:r>
              <a:rPr lang="en-US" b="0" i="0" dirty="0">
                <a:solidFill>
                  <a:srgbClr val="424142"/>
                </a:solidFill>
                <a:effectLst/>
                <a:latin typeface="Georgia" panose="02040502050405020303" pitchFamily="18" charset="0"/>
              </a:rPr>
              <a:t>. And at the points of maximum profit marginal cost must equal marginal revenue. For mar­ginal cost is normally a positive number. Hence marginal revenue will also be positive when profits are at a maximum, i.e., a further increase in output will increase total sales (revenue). </a:t>
            </a:r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5D56BC-8DBC-829A-5772-706A6FAFC9C4}"/>
              </a:ext>
            </a:extLst>
          </p:cNvPr>
          <p:cNvSpPr txBox="1"/>
          <p:nvPr/>
        </p:nvSpPr>
        <p:spPr>
          <a:xfrm>
            <a:off x="191785" y="3993325"/>
            <a:ext cx="11794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2"/>
              </a:rPr>
              <a:t>https://www.yourarticlelibrary.com/economics/baumols-sales-or-revenue-maximisation-theory-assumptions-explanation-and-criticisms/28983</a:t>
            </a:r>
            <a:endParaRPr lang="en-IN" dirty="0"/>
          </a:p>
          <a:p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6B636D-90B0-1BAD-0559-D340AF61CD6A}"/>
              </a:ext>
            </a:extLst>
          </p:cNvPr>
          <p:cNvSpPr txBox="1"/>
          <p:nvPr/>
        </p:nvSpPr>
        <p:spPr>
          <a:xfrm>
            <a:off x="143839" y="4916655"/>
            <a:ext cx="111371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3"/>
              </a:rPr>
              <a:t>https://www.economicsdiscussion.net/sales/baumols-sales-maximisation-hypothesis-firm-economics/25586#</a:t>
            </a:r>
            <a:endParaRPr lang="en-IN" dirty="0"/>
          </a:p>
          <a:p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C2E15A-F496-C804-D216-EE967C51E125}"/>
              </a:ext>
            </a:extLst>
          </p:cNvPr>
          <p:cNvSpPr txBox="1"/>
          <p:nvPr/>
        </p:nvSpPr>
        <p:spPr>
          <a:xfrm>
            <a:off x="277402" y="3429000"/>
            <a:ext cx="1230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6818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F4EDCC-8BD2-C4BE-A978-21CB65D957C7}"/>
              </a:ext>
            </a:extLst>
          </p:cNvPr>
          <p:cNvSpPr txBox="1"/>
          <p:nvPr/>
        </p:nvSpPr>
        <p:spPr>
          <a:xfrm>
            <a:off x="4582274" y="2722652"/>
            <a:ext cx="1722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i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5719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596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4</cp:revision>
  <dcterms:created xsi:type="dcterms:W3CDTF">2023-07-10T03:28:47Z</dcterms:created>
  <dcterms:modified xsi:type="dcterms:W3CDTF">2023-07-10T04:13:08Z</dcterms:modified>
</cp:coreProperties>
</file>